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8" r:id="rId3"/>
    <p:sldId id="257" r:id="rId4"/>
    <p:sldId id="259" r:id="rId5"/>
    <p:sldId id="268" r:id="rId6"/>
    <p:sldId id="267" r:id="rId7"/>
    <p:sldId id="260" r:id="rId8"/>
    <p:sldId id="261" r:id="rId9"/>
    <p:sldId id="262" r:id="rId10"/>
    <p:sldId id="263" r:id="rId11"/>
    <p:sldId id="264" r:id="rId12"/>
    <p:sldId id="266" r:id="rId13"/>
    <p:sldId id="265" r:id="rId14"/>
  </p:sldIdLst>
  <p:sldSz cx="12192000" cy="6858000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31"/>
    <p:restoredTop sz="96208"/>
  </p:normalViewPr>
  <p:slideViewPr>
    <p:cSldViewPr snapToGrid="0" snapToObjects="1">
      <p:cViewPr varScale="1">
        <p:scale>
          <a:sx n="39" d="100"/>
          <a:sy n="39" d="100"/>
        </p:scale>
        <p:origin x="352" y="2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4C7C32-C61C-0346-88CC-8AFC3BAAD17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79BD0C0D-BB6A-5942-89EB-9584C50552FE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fr-FR"/>
              <a:t>Modifiez le style des sous-titres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9FF234E-9FF5-594D-9B4F-D3F793E0DFD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7C63DC5-BC60-1947-9FEE-18F56F51E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B43E71-73B9-A042-A69A-32EB6AD4227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3113259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D389F68C-D80F-9943-9214-3445CC61DF1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306EF4FF-A40A-0C42-9379-2E41F9C7134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B2F3A99B-9E1B-AA4A-B6C3-DE1999DE647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2FFA1744-6823-8C48-AA53-23221020B64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9EC1920B-4D9B-FE4C-9FED-0E9143EB0A1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715945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>
            <a:extLst>
              <a:ext uri="{FF2B5EF4-FFF2-40B4-BE49-F238E27FC236}">
                <a16:creationId xmlns:a16="http://schemas.microsoft.com/office/drawing/2014/main" id="{2989FF4F-5DC1-364D-86D2-DD26BE1304E6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vertical 2">
            <a:extLst>
              <a:ext uri="{FF2B5EF4-FFF2-40B4-BE49-F238E27FC236}">
                <a16:creationId xmlns:a16="http://schemas.microsoft.com/office/drawing/2014/main" id="{4B870389-3CF5-3642-B414-E524BC43FF7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CF56A3CD-B6FE-FE4A-A091-7615107D89A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F78D702B-5CCE-EC45-9E8E-AA713CC8897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42E5B936-BF30-E746-95B2-04D038382C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7476369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76ECD6C9-299C-B244-9288-7D5CD6DD8E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642E100-2C42-4646-B447-62A7788033A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4CDE7285-793B-0A43-91FF-3BD2F134526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478AA07F-7EF1-C944-A7FD-6906EDD7FE7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2DBA484F-1A3F-124E-B28D-290EB85B01B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3559978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3F837A8-9D6F-F944-A916-09C5C08A9D2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AC58FAC2-AE0A-144B-8D7E-752DF105010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8E37C21D-DE14-A748-A3A3-A1E66A6C6FC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563AF20E-7AE1-F04F-8E53-D1AB5860F09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828FE1C8-A7CF-2042-8C7A-AD2FF65B7FF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943201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9927E0A-D827-3746-BB23-AF63897DC5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A4365A36-5540-1D48-AF1A-7AB4E2E2C9A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A7B75AC7-E5A7-854F-BFB6-C86F969EBD8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7AC9AE5-19D4-5645-B1D3-1B18C58316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00825EEA-E9CE-A849-800A-DF711C40B5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C66BF33-3166-4F43-8ECE-B61DA0849F4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044970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8EFB0B9C-6C6D-C54A-ACA1-4F720C65C77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665CCB16-3356-BB4F-B961-F1B0E965480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30FAAF8B-F672-6643-A864-0E194D6D3371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61E4819B-2C1C-154B-89A7-BC2C522401D6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C3BFB5A6-A123-6C49-8478-B544F0440DE6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85966705-6287-4541-9041-DD2584D59BB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C4FD54F9-5A97-6242-B3C1-00ED5CBAD2E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1817F21B-AA59-FB46-B220-91126A6364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8257469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3A18941-E0F4-FD44-866D-12F8182F006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461C77D0-3E3C-0B4E-A099-8982B8BAB1E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32CB3FE1-D5BA-3B44-88F4-E263DA3FED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DFCEF19D-9139-7543-9929-A852365AD8C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609972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A79CF354-6E3F-CD4D-8CB2-39B5E59241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ABC13A1D-F4DF-C048-9D9D-8C02878E0EB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CBA5918D-FA73-804A-8779-B83A7DE711D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357993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FEA5EBC-CC4B-664A-B6B1-4C965FC9FDE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84E6349C-79D1-8D4D-91F2-2D3F3070D20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3FA72147-3DC2-0D46-8088-1681394323C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53FFED4C-4CB0-C14A-983F-EC3B9DF25F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8770A0B3-8F07-4E4E-BAF5-4CBA2181050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D4CCEAF8-26BC-A949-83B0-44355656D2A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76739199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56D7E090-2CEA-AB4F-9A97-34BE1F644A1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fr-FR"/>
              <a:t>Modifiez le style du titre</a:t>
            </a:r>
          </a:p>
        </p:txBody>
      </p:sp>
      <p:sp>
        <p:nvSpPr>
          <p:cNvPr id="3" name="Espace réservé pour une image  2">
            <a:extLst>
              <a:ext uri="{FF2B5EF4-FFF2-40B4-BE49-F238E27FC236}">
                <a16:creationId xmlns:a16="http://schemas.microsoft.com/office/drawing/2014/main" id="{F1DB1C2B-06F5-8044-8C57-F76EE6EEC6BC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BBCF5557-249B-9D44-9713-454D4CAABD5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fr-FR"/>
              <a:t>Cliquez pour modifier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2C1242A0-FC03-5E44-9A55-CA2D408B4D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5F535F74-0010-9F43-96DA-B08DE91EE9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9670CC0D-4309-4641-838E-3CEC5F5205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696350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8A0C6670-1A13-F648-908A-DA6AFE661A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5D2C698-E9B2-FD40-90E7-21F6B7431F60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Cliquez pour modifier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689C899E-75F4-6141-9337-292DF55F30C9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9D67F9-794C-A14C-B07B-9A6CB6D29E5B}" type="datetimeFigureOut">
              <a:rPr lang="fr-FR" smtClean="0"/>
              <a:t>24/11/2022</a:t>
            </a:fld>
            <a:endParaRPr lang="fr-FR"/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EB00E573-8EBE-4E42-8CD3-5F67FEA140B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7005CFBA-DEAE-5747-BF65-C07D475A360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9310F1F-F083-1145-994D-8A832A544938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80907256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jp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83DBF-8EEA-DB4F-B23F-439F4CDCC5D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/>
              <a:t>Accouchements à domicile à Paris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5E7C96-23D6-FB49-A91D-CBC6DA9C0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4838"/>
            <a:ext cx="9144000" cy="842962"/>
          </a:xfrm>
        </p:spPr>
        <p:txBody>
          <a:bodyPr/>
          <a:lstStyle/>
          <a:p>
            <a:r>
              <a:rPr lang="fr-FR" dirty="0"/>
              <a:t>Jacky NIZARD</a:t>
            </a:r>
          </a:p>
        </p:txBody>
      </p:sp>
    </p:spTree>
    <p:extLst>
      <p:ext uri="{BB962C8B-B14F-4D97-AF65-F5344CB8AC3E}">
        <p14:creationId xmlns:p14="http://schemas.microsoft.com/office/powerpoint/2010/main" val="923535553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Depuis 2018</a:t>
            </a:r>
          </a:p>
          <a:p>
            <a:pPr lvl="8"/>
            <a:endParaRPr lang="fr-FR" sz="2400" dirty="0"/>
          </a:p>
          <a:p>
            <a:r>
              <a:rPr lang="fr-FR" sz="2400" dirty="0"/>
              <a:t>Qui sont ces patientes (je les vois toutes) :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B8479750-EB14-A14D-8E8A-88F7E6058DAC}"/>
              </a:ext>
            </a:extLst>
          </p:cNvPr>
          <p:cNvSpPr/>
          <p:nvPr/>
        </p:nvSpPr>
        <p:spPr>
          <a:xfrm>
            <a:off x="1208690" y="2375338"/>
            <a:ext cx="2228193" cy="1334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Culture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4148E01D-53C7-A24D-82C2-8DCA2796DF00}"/>
              </a:ext>
            </a:extLst>
          </p:cNvPr>
          <p:cNvSpPr/>
          <p:nvPr/>
        </p:nvSpPr>
        <p:spPr>
          <a:xfrm>
            <a:off x="5649311" y="1905507"/>
            <a:ext cx="2228193" cy="133481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 Famille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4F0B6ED-693A-404B-BAA4-BA4970A157C5}"/>
              </a:ext>
            </a:extLst>
          </p:cNvPr>
          <p:cNvSpPr/>
          <p:nvPr/>
        </p:nvSpPr>
        <p:spPr>
          <a:xfrm>
            <a:off x="2659118" y="4390190"/>
            <a:ext cx="2228193" cy="13348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stars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6665A2E-44F8-4744-8581-7BCA918DA4A4}"/>
              </a:ext>
            </a:extLst>
          </p:cNvPr>
          <p:cNvSpPr/>
          <p:nvPr/>
        </p:nvSpPr>
        <p:spPr>
          <a:xfrm>
            <a:off x="5538954" y="4285086"/>
            <a:ext cx="3105806" cy="203163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mauvaises expériences précédentes dans nos maternités</a:t>
            </a:r>
          </a:p>
        </p:txBody>
      </p:sp>
      <p:sp>
        <p:nvSpPr>
          <p:cNvPr id="7" name="ZoneTexte 6">
            <a:extLst>
              <a:ext uri="{FF2B5EF4-FFF2-40B4-BE49-F238E27FC236}">
                <a16:creationId xmlns:a16="http://schemas.microsoft.com/office/drawing/2014/main" id="{4A9D30AC-C9B7-894E-885C-0CD0755B6AE5}"/>
              </a:ext>
            </a:extLst>
          </p:cNvPr>
          <p:cNvSpPr txBox="1"/>
          <p:nvPr/>
        </p:nvSpPr>
        <p:spPr>
          <a:xfrm>
            <a:off x="8695669" y="3903435"/>
            <a:ext cx="3105806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Pas d’écoute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Infantilisations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Pas de soutien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Très seule (activité ou pas)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Visites (COVID)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Confort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Respect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PEC impersonnelle…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dirty="0"/>
              <a:t>Pas de prise en compte des demandes.</a:t>
            </a:r>
          </a:p>
        </p:txBody>
      </p:sp>
      <p:sp>
        <p:nvSpPr>
          <p:cNvPr id="8" name="Rectangle : coins arrondis 7">
            <a:extLst>
              <a:ext uri="{FF2B5EF4-FFF2-40B4-BE49-F238E27FC236}">
                <a16:creationId xmlns:a16="http://schemas.microsoft.com/office/drawing/2014/main" id="{BD881BB6-40A0-814F-8E16-26A69B7BA282}"/>
              </a:ext>
            </a:extLst>
          </p:cNvPr>
          <p:cNvSpPr/>
          <p:nvPr/>
        </p:nvSpPr>
        <p:spPr>
          <a:xfrm>
            <a:off x="5318234" y="3815255"/>
            <a:ext cx="6621518" cy="2950502"/>
          </a:xfrm>
          <a:prstGeom prst="roundRect">
            <a:avLst/>
          </a:prstGeom>
          <a:noFill/>
          <a:ln w="571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189817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COMBIEN ?</a:t>
            </a:r>
          </a:p>
          <a:p>
            <a:pPr lvl="8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424527244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COMBIEN ?</a:t>
            </a:r>
          </a:p>
          <a:p>
            <a:pPr lvl="8"/>
            <a:endParaRPr lang="fr-FR" sz="2400" dirty="0"/>
          </a:p>
          <a:p>
            <a:r>
              <a:rPr lang="fr-FR" sz="2400" dirty="0"/>
              <a:t>2021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Beaucoup de refus (peu de SF/limites géographiques/accessibilité…)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62 femmes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fr-FR" sz="2400" dirty="0"/>
              <a:t>12 transferts </a:t>
            </a:r>
            <a:r>
              <a:rPr lang="fr-FR" sz="2400" dirty="0" err="1"/>
              <a:t>antepartum</a:t>
            </a:r>
            <a:r>
              <a:rPr lang="fr-FR" sz="2400" dirty="0"/>
              <a:t> en plateau technique (terme dépassé, suspicion RCIU, cholestase, siège, anémie, diabète </a:t>
            </a:r>
            <a:r>
              <a:rPr lang="fr-FR" sz="2400" dirty="0" err="1"/>
              <a:t>insuliné</a:t>
            </a:r>
            <a:r>
              <a:rPr lang="fr-FR" sz="2400" dirty="0"/>
              <a:t>…) + 2 RPM &lt; 37SA à PSL</a:t>
            </a:r>
          </a:p>
          <a:p>
            <a:pPr marL="2571750" lvl="5" indent="-285750">
              <a:buFont typeface="Arial" panose="020B0604020202020204" pitchFamily="34" charset="0"/>
              <a:buChar char="•"/>
            </a:pPr>
            <a:r>
              <a:rPr lang="fr-FR" sz="2400" dirty="0"/>
              <a:t>7 transferts </a:t>
            </a:r>
            <a:r>
              <a:rPr lang="fr-FR" sz="2400" dirty="0" err="1"/>
              <a:t>perpartum</a:t>
            </a:r>
            <a:r>
              <a:rPr lang="fr-FR" sz="2400" dirty="0"/>
              <a:t> (siège inopiné, travail trop long, RPM à terme)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4 transferts PP : 2HPP, un non décollement, un problème bébé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TOTAL 62 AAD OK, 50 débutés au domicile, </a:t>
            </a:r>
            <a:r>
              <a:rPr lang="fr-FR" sz="2400" b="1" dirty="0"/>
              <a:t>43 AAD </a:t>
            </a:r>
            <a:r>
              <a:rPr lang="fr-FR" sz="2400" dirty="0"/>
              <a:t>(dont 4 transferts)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Sur 26200 naissances à Paris en 2020 (1,6/1000 ; 0,16%)</a:t>
            </a:r>
          </a:p>
        </p:txBody>
      </p:sp>
    </p:spTree>
    <p:extLst>
      <p:ext uri="{BB962C8B-B14F-4D97-AF65-F5344CB8AC3E}">
        <p14:creationId xmlns:p14="http://schemas.microsoft.com/office/powerpoint/2010/main" val="12857386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570258"/>
            <a:ext cx="11301412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Avenir</a:t>
            </a:r>
          </a:p>
          <a:p>
            <a:pPr lvl="8"/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Encore beaucoup de travail sur les critères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Encore beaucoup de travail sur l’information et sa traçabilité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Encore beaucoup de travail sur la collecte de données (RSPP+++)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Encore un peu de travail sur le circuit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Encore énormément de travail sur nos maternités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6431792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2183DBF-8EEA-DB4F-B23F-439F4CDCC5D5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41131" y="1122362"/>
            <a:ext cx="10857186" cy="2535237"/>
          </a:xfrm>
        </p:spPr>
        <p:txBody>
          <a:bodyPr>
            <a:normAutofit fontScale="90000"/>
          </a:bodyPr>
          <a:lstStyle/>
          <a:p>
            <a:r>
              <a:rPr lang="fr-FR" dirty="0"/>
              <a:t>Accouchements à domicile à Paris</a:t>
            </a:r>
            <a:br>
              <a:rPr lang="fr-FR" dirty="0"/>
            </a:br>
            <a:br>
              <a:rPr lang="fr-FR" dirty="0"/>
            </a:br>
            <a:r>
              <a:rPr lang="fr-FR" dirty="0"/>
              <a:t>Combien d’AAD/an à Paris ?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225E7C96-23D6-FB49-A91D-CBC6DA9C0B2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4414838"/>
            <a:ext cx="9144000" cy="842962"/>
          </a:xfrm>
        </p:spPr>
        <p:txBody>
          <a:bodyPr/>
          <a:lstStyle/>
          <a:p>
            <a:r>
              <a:rPr lang="fr-FR" dirty="0"/>
              <a:t>Jacky NIZARD</a:t>
            </a:r>
          </a:p>
        </p:txBody>
      </p:sp>
    </p:spTree>
    <p:extLst>
      <p:ext uri="{BB962C8B-B14F-4D97-AF65-F5344CB8AC3E}">
        <p14:creationId xmlns:p14="http://schemas.microsoft.com/office/powerpoint/2010/main" val="395729284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Avant</a:t>
            </a:r>
          </a:p>
          <a:p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Toujours des AAD ≠ ANA ≠ </a:t>
            </a:r>
            <a:r>
              <a:rPr lang="fr-FR" sz="2400" dirty="0" err="1"/>
              <a:t>Acc</a:t>
            </a:r>
            <a:r>
              <a:rPr lang="fr-FR" sz="2400" dirty="0"/>
              <a:t> inopiné</a:t>
            </a:r>
          </a:p>
        </p:txBody>
      </p:sp>
    </p:spTree>
    <p:extLst>
      <p:ext uri="{BB962C8B-B14F-4D97-AF65-F5344CB8AC3E}">
        <p14:creationId xmlns:p14="http://schemas.microsoft.com/office/powerpoint/2010/main" val="352233001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AAD ?</a:t>
            </a:r>
          </a:p>
          <a:p>
            <a:pPr lvl="8"/>
            <a:endParaRPr lang="fr-FR" sz="2400" dirty="0"/>
          </a:p>
          <a:p>
            <a:pPr lvl="8"/>
            <a:endParaRPr lang="fr-FR" sz="2400" dirty="0"/>
          </a:p>
        </p:txBody>
      </p:sp>
      <p:pic>
        <p:nvPicPr>
          <p:cNvPr id="4" name="Image 3">
            <a:extLst>
              <a:ext uri="{FF2B5EF4-FFF2-40B4-BE49-F238E27FC236}">
                <a16:creationId xmlns:a16="http://schemas.microsoft.com/office/drawing/2014/main" id="{7541B23D-531B-D24F-8BC1-52593F3F252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858054" y="2908013"/>
            <a:ext cx="3889632" cy="3851647"/>
          </a:xfrm>
          <a:prstGeom prst="rect">
            <a:avLst/>
          </a:prstGeom>
        </p:spPr>
      </p:pic>
      <p:pic>
        <p:nvPicPr>
          <p:cNvPr id="6" name="Image 5">
            <a:extLst>
              <a:ext uri="{FF2B5EF4-FFF2-40B4-BE49-F238E27FC236}">
                <a16:creationId xmlns:a16="http://schemas.microsoft.com/office/drawing/2014/main" id="{CB0DA15D-220B-E248-914E-7911695CAA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0063" y="1606379"/>
            <a:ext cx="2004344" cy="2342978"/>
          </a:xfrm>
          <a:prstGeom prst="rect">
            <a:avLst/>
          </a:prstGeom>
        </p:spPr>
      </p:pic>
      <p:pic>
        <p:nvPicPr>
          <p:cNvPr id="8" name="Image 7">
            <a:extLst>
              <a:ext uri="{FF2B5EF4-FFF2-40B4-BE49-F238E27FC236}">
                <a16:creationId xmlns:a16="http://schemas.microsoft.com/office/drawing/2014/main" id="{C1F0CB0B-5A22-1140-BB14-437A0A4AECC2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7974966" y="284204"/>
            <a:ext cx="3797829" cy="420884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746014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563231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Avant</a:t>
            </a:r>
          </a:p>
          <a:p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Toujours des AAD ≠ ANA ≠ </a:t>
            </a:r>
            <a:r>
              <a:rPr lang="fr-FR" sz="2400" dirty="0" err="1"/>
              <a:t>Acc</a:t>
            </a:r>
            <a:r>
              <a:rPr lang="fr-FR" sz="2400" dirty="0"/>
              <a:t> inopiné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Proposition d’inscription dans une maternité + consultation anesthésie (équipe pas au courant du projet)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Si problème au domicile : appel SAMU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Communication et échanges difficiles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Transferts au plus proche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Beaucoup de secrets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Certains des transferts étaient présentés comme des accouchements inopinés</a:t>
            </a:r>
          </a:p>
          <a:p>
            <a:endParaRPr lang="fr-FR" sz="2400" dirty="0"/>
          </a:p>
          <a:p>
            <a:r>
              <a:rPr lang="fr-FR" sz="2400" dirty="0"/>
              <a:t>2017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HPP à domicile, SF plus là. Conjoint appelle SAMU, transfert à PSL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Beaucoup de tension, « découverte » du système, RMM réseau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fr-FR" sz="2400" dirty="0"/>
              <a:t>= mise en place d’un circuit en toute transparence </a:t>
            </a:r>
          </a:p>
        </p:txBody>
      </p:sp>
    </p:spTree>
    <p:extLst>
      <p:ext uri="{BB962C8B-B14F-4D97-AF65-F5344CB8AC3E}">
        <p14:creationId xmlns:p14="http://schemas.microsoft.com/office/powerpoint/2010/main" val="391481093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Depuis 2018</a:t>
            </a:r>
          </a:p>
          <a:p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Groupe de travail AAD Paris :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SF du Groupe Naissance + quelques autres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BSPP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SAMU 75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RSPP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PSL (JN + pédiatre + cadre + MAR)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r>
              <a:rPr lang="fr-FR" sz="2400" dirty="0"/>
              <a:t>CIANE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pPr lvl="8"/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250773068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Depuis 2018</a:t>
            </a:r>
          </a:p>
          <a:p>
            <a:pPr lvl="8"/>
            <a:endParaRPr lang="fr-FR" sz="2400" dirty="0"/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Rédaction cahier des charge (critères)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Modalités de communication avec SAMU pour transfert + critères d’accessibilité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Formation à la réanimation adulte/NN des SF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Liste du matériel à domicile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Circuit :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Quand avec SF du groupe de travail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Dossier complet avec la patiente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+ ouverture dossier obstétrical à PSL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+ dossier d’anesthésie sur ORBIS</a:t>
            </a:r>
          </a:p>
          <a:p>
            <a:pPr marL="1200150" lvl="2" indent="-285750">
              <a:buFont typeface="Arial" panose="020B0604020202020204" pitchFamily="34" charset="0"/>
              <a:buChar char="•"/>
            </a:pPr>
            <a:r>
              <a:rPr lang="fr-FR" sz="2400" dirty="0"/>
              <a:t>(+ carte de groupe complète sur ORBIS)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96266792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489364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Depuis 2018</a:t>
            </a:r>
          </a:p>
          <a:p>
            <a:pPr lvl="8"/>
            <a:endParaRPr lang="fr-FR" sz="2400" dirty="0"/>
          </a:p>
          <a:p>
            <a:r>
              <a:rPr lang="fr-FR" sz="2400" dirty="0"/>
              <a:t>Changements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u="sng" dirty="0"/>
              <a:t>Délivrance dirigée </a:t>
            </a:r>
            <a:r>
              <a:rPr lang="fr-FR" sz="2400" dirty="0"/>
              <a:t>: quasiment jamais avant, quasiment tout le temps maintenant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u="sng" dirty="0"/>
              <a:t>Prévention SGB </a:t>
            </a:r>
            <a:r>
              <a:rPr lang="fr-FR" sz="2400" dirty="0"/>
              <a:t>: irrégulière, suivi inadapté. Travail sur le respect des RPC en cours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u="sng" dirty="0"/>
              <a:t>Critères de sélection </a:t>
            </a:r>
            <a:r>
              <a:rPr lang="fr-FR" sz="2400" dirty="0"/>
              <a:t>: très grande amélioration avec discussion de dossiers mensuelle. Choix d’accouchements en plateau technique +++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u="sng" dirty="0"/>
              <a:t>2 SF à l’accouchement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fr-FR" sz="2400" dirty="0"/>
          </a:p>
          <a:p>
            <a:r>
              <a:rPr lang="fr-FR" sz="2400" dirty="0"/>
              <a:t>Transferts :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2 transferts pour HPP : le système fonctionne bien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fr-FR" sz="2400" dirty="0"/>
              <a:t>1 transfert pour non délivrance : pas trop mal</a:t>
            </a:r>
          </a:p>
          <a:p>
            <a:pPr marL="3943350" lvl="8" indent="-285750">
              <a:buFont typeface="Arial" panose="020B0604020202020204" pitchFamily="34" charset="0"/>
              <a:buChar char="•"/>
            </a:pPr>
            <a:endParaRPr lang="fr-FR" sz="2400" dirty="0"/>
          </a:p>
        </p:txBody>
      </p:sp>
    </p:spTree>
    <p:extLst>
      <p:ext uri="{BB962C8B-B14F-4D97-AF65-F5344CB8AC3E}">
        <p14:creationId xmlns:p14="http://schemas.microsoft.com/office/powerpoint/2010/main" val="79882446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oneTexte 1">
            <a:extLst>
              <a:ext uri="{FF2B5EF4-FFF2-40B4-BE49-F238E27FC236}">
                <a16:creationId xmlns:a16="http://schemas.microsoft.com/office/drawing/2014/main" id="{C9F1BEAB-4DFC-0241-B717-96305F13123A}"/>
              </a:ext>
            </a:extLst>
          </p:cNvPr>
          <p:cNvSpPr txBox="1"/>
          <p:nvPr/>
        </p:nvSpPr>
        <p:spPr>
          <a:xfrm>
            <a:off x="500063" y="600075"/>
            <a:ext cx="1130141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2400" dirty="0"/>
              <a:t>Depuis 2018</a:t>
            </a:r>
          </a:p>
          <a:p>
            <a:pPr lvl="8"/>
            <a:endParaRPr lang="fr-FR" sz="2400" dirty="0"/>
          </a:p>
          <a:p>
            <a:r>
              <a:rPr lang="fr-FR" sz="2400" dirty="0"/>
              <a:t>Qui sont ces patientes (je les vois toutes) :</a:t>
            </a:r>
          </a:p>
        </p:txBody>
      </p:sp>
      <p:sp>
        <p:nvSpPr>
          <p:cNvPr id="3" name="Rectangle : coins arrondis 2">
            <a:extLst>
              <a:ext uri="{FF2B5EF4-FFF2-40B4-BE49-F238E27FC236}">
                <a16:creationId xmlns:a16="http://schemas.microsoft.com/office/drawing/2014/main" id="{B8479750-EB14-A14D-8E8A-88F7E6058DAC}"/>
              </a:ext>
            </a:extLst>
          </p:cNvPr>
          <p:cNvSpPr/>
          <p:nvPr/>
        </p:nvSpPr>
        <p:spPr>
          <a:xfrm>
            <a:off x="1208690" y="2375338"/>
            <a:ext cx="2228193" cy="133481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Culture</a:t>
            </a:r>
          </a:p>
        </p:txBody>
      </p:sp>
      <p:sp>
        <p:nvSpPr>
          <p:cNvPr id="4" name="Rectangle : coins arrondis 3">
            <a:extLst>
              <a:ext uri="{FF2B5EF4-FFF2-40B4-BE49-F238E27FC236}">
                <a16:creationId xmlns:a16="http://schemas.microsoft.com/office/drawing/2014/main" id="{4148E01D-53C7-A24D-82C2-8DCA2796DF00}"/>
              </a:ext>
            </a:extLst>
          </p:cNvPr>
          <p:cNvSpPr/>
          <p:nvPr/>
        </p:nvSpPr>
        <p:spPr>
          <a:xfrm>
            <a:off x="5649311" y="1905507"/>
            <a:ext cx="2228193" cy="1334814"/>
          </a:xfrm>
          <a:prstGeom prst="roundRect">
            <a:avLst/>
          </a:prstGeom>
          <a:solidFill>
            <a:schemeClr val="accent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La Famille</a:t>
            </a:r>
          </a:p>
        </p:txBody>
      </p:sp>
      <p:sp>
        <p:nvSpPr>
          <p:cNvPr id="5" name="Rectangle : coins arrondis 4">
            <a:extLst>
              <a:ext uri="{FF2B5EF4-FFF2-40B4-BE49-F238E27FC236}">
                <a16:creationId xmlns:a16="http://schemas.microsoft.com/office/drawing/2014/main" id="{54F0B6ED-693A-404B-BAA4-BA4970A157C5}"/>
              </a:ext>
            </a:extLst>
          </p:cNvPr>
          <p:cNvSpPr/>
          <p:nvPr/>
        </p:nvSpPr>
        <p:spPr>
          <a:xfrm>
            <a:off x="2659118" y="4390190"/>
            <a:ext cx="2228193" cy="1334814"/>
          </a:xfrm>
          <a:prstGeom prst="roundRect">
            <a:avLst/>
          </a:prstGeom>
          <a:solidFill>
            <a:schemeClr val="accent6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stars</a:t>
            </a:r>
          </a:p>
        </p:txBody>
      </p:sp>
      <p:sp>
        <p:nvSpPr>
          <p:cNvPr id="6" name="Rectangle : coins arrondis 5">
            <a:extLst>
              <a:ext uri="{FF2B5EF4-FFF2-40B4-BE49-F238E27FC236}">
                <a16:creationId xmlns:a16="http://schemas.microsoft.com/office/drawing/2014/main" id="{C6665A2E-44F8-4744-8581-7BCA918DA4A4}"/>
              </a:ext>
            </a:extLst>
          </p:cNvPr>
          <p:cNvSpPr/>
          <p:nvPr/>
        </p:nvSpPr>
        <p:spPr>
          <a:xfrm>
            <a:off x="5538954" y="4285086"/>
            <a:ext cx="3105806" cy="2031631"/>
          </a:xfrm>
          <a:prstGeom prst="roundRect">
            <a:avLst/>
          </a:prstGeom>
          <a:solidFill>
            <a:schemeClr val="accent4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fr-FR" dirty="0"/>
              <a:t>Les mauvaises expériences précédentes dans nos maternités</a:t>
            </a:r>
          </a:p>
        </p:txBody>
      </p:sp>
    </p:spTree>
    <p:extLst>
      <p:ext uri="{BB962C8B-B14F-4D97-AF65-F5344CB8AC3E}">
        <p14:creationId xmlns:p14="http://schemas.microsoft.com/office/powerpoint/2010/main" val="22019000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525</Words>
  <Application>Microsoft Office PowerPoint</Application>
  <PresentationFormat>Grand écran</PresentationFormat>
  <Paragraphs>97</Paragraphs>
  <Slides>13</Slides>
  <Notes>0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Calibri Light</vt:lpstr>
      <vt:lpstr>Thème Office</vt:lpstr>
      <vt:lpstr>Accouchements à domicile à Paris</vt:lpstr>
      <vt:lpstr>Accouchements à domicile à Paris  Combien d’AAD/an à Paris ?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Accouchements à domicile à Paris</dc:title>
  <dc:creator>jacky nizard</dc:creator>
  <cp:lastModifiedBy>Céline VICREY</cp:lastModifiedBy>
  <cp:revision>3</cp:revision>
  <dcterms:created xsi:type="dcterms:W3CDTF">2022-04-05T05:37:14Z</dcterms:created>
  <dcterms:modified xsi:type="dcterms:W3CDTF">2022-11-24T19:48:01Z</dcterms:modified>
</cp:coreProperties>
</file>